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3011-00FC-4DD0-BD40-69D3A9B6150D}" type="datetimeFigureOut">
              <a:rPr lang="tr-TR" smtClean="0"/>
              <a:t>08.02.2019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68B8-E860-42FF-A2A0-A0DB8846DA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45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3011-00FC-4DD0-BD40-69D3A9B6150D}" type="datetimeFigureOut">
              <a:rPr lang="tr-TR" smtClean="0"/>
              <a:t>08.02.2019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68B8-E860-42FF-A2A0-A0DB8846DA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92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3011-00FC-4DD0-BD40-69D3A9B6150D}" type="datetimeFigureOut">
              <a:rPr lang="tr-TR" smtClean="0"/>
              <a:t>08.02.2019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68B8-E860-42FF-A2A0-A0DB8846DA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97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3011-00FC-4DD0-BD40-69D3A9B6150D}" type="datetimeFigureOut">
              <a:rPr lang="tr-TR" smtClean="0"/>
              <a:t>08.02.2019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68B8-E860-42FF-A2A0-A0DB8846DA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28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3011-00FC-4DD0-BD40-69D3A9B6150D}" type="datetimeFigureOut">
              <a:rPr lang="tr-TR" smtClean="0"/>
              <a:t>08.02.2019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68B8-E860-42FF-A2A0-A0DB8846DA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34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3011-00FC-4DD0-BD40-69D3A9B6150D}" type="datetimeFigureOut">
              <a:rPr lang="tr-TR" smtClean="0"/>
              <a:t>08.02.2019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68B8-E860-42FF-A2A0-A0DB8846DA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32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3011-00FC-4DD0-BD40-69D3A9B6150D}" type="datetimeFigureOut">
              <a:rPr lang="tr-TR" smtClean="0"/>
              <a:t>08.02.2019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68B8-E860-42FF-A2A0-A0DB8846DA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6189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3011-00FC-4DD0-BD40-69D3A9B6150D}" type="datetimeFigureOut">
              <a:rPr lang="tr-TR" smtClean="0"/>
              <a:t>08.02.2019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68B8-E860-42FF-A2A0-A0DB8846DA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49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3011-00FC-4DD0-BD40-69D3A9B6150D}" type="datetimeFigureOut">
              <a:rPr lang="tr-TR" smtClean="0"/>
              <a:t>08.02.2019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68B8-E860-42FF-A2A0-A0DB8846DA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18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3011-00FC-4DD0-BD40-69D3A9B6150D}" type="datetimeFigureOut">
              <a:rPr lang="tr-TR" smtClean="0"/>
              <a:t>08.02.2019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68B8-E860-42FF-A2A0-A0DB8846DA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1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3011-00FC-4DD0-BD40-69D3A9B6150D}" type="datetimeFigureOut">
              <a:rPr lang="tr-TR" smtClean="0"/>
              <a:t>08.02.2019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B68B8-E860-42FF-A2A0-A0DB8846DA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87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3011-00FC-4DD0-BD40-69D3A9B6150D}" type="datetimeFigureOut">
              <a:rPr lang="tr-TR" smtClean="0"/>
              <a:t>08.02.2019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B68B8-E860-42FF-A2A0-A0DB8846DA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824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56266" y="176050"/>
            <a:ext cx="1049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E-TUYS Sistemi Yetkilendirme İşlemi Nasıl Yapılır?</a:t>
            </a:r>
            <a:endParaRPr lang="tr-TR" sz="360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456266" y="981499"/>
            <a:ext cx="10735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Sanayi ve Teknoloji Bakanlığı web sayfası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«www.sanayi.gov.tr»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adresinde</a:t>
            </a:r>
            <a:r>
              <a:rPr lang="tr-T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«Birimler»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başlığı altında «</a:t>
            </a:r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Teşvik Uygulama ve Yabancı Sermaye Genel Müdürlüğü»</a:t>
            </a:r>
            <a:r>
              <a:rPr lang="tr-T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sayfası altından «</a:t>
            </a:r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Elektronik Teşvik Uygulama ve Yabancı Sermaye Bilgi Sistemi (E-TUYS)»</a:t>
            </a:r>
            <a:r>
              <a:rPr lang="tr-T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bölümüne girilir.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456266" y="2155329"/>
            <a:ext cx="107357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alanda yer alan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Dilekçe, Taahhütname ve Yetkilendirme Formu </a:t>
            </a:r>
            <a:r>
              <a:rPr lang="tr-TR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«tıklayınız»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ibaresi (linki) kullanılarak bilgisayara indirilir. Formlarda yer alan boş alanlar doldurulur. Taahhütname ve firmaya ait imza sirkülerine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noter onayı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alınır. Dilekçe ve Yetkilendirme formu için noter onayına ihtiyaç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yoktur.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Doldurulan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Dilekçe, Taahhütname ve Yetkilendirme Formu ile İmza Sirküleri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dilekçenin üzerinde yer alan adrese posta yoluyla veya elden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enel evrak birimine gönderilir.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56266" y="3776082"/>
            <a:ext cx="107357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Yetkilendirme tamamlandığında (ortalama 20 iş günü içinde) yetkilendirilen kişiye e-posta ile bildirim yapılır. Bunun ardından yetkili şahıs</a:t>
            </a:r>
            <a:r>
              <a:rPr lang="tr-T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elektronik imzası bilgisayara takılı halde,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Sanayi ve Teknoloji Bakanlığı web sayfası</a:t>
            </a:r>
            <a:r>
              <a:rPr lang="tr-T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«www.sanayi.gov.tr»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adresinde</a:t>
            </a:r>
            <a:r>
              <a:rPr lang="tr-T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«Birimler»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başlığı altında «Teşvik Uygulama ve Yabancı Sermaye Genel Müdürlüğü» sayfası altından «E-TUYS Giriş» kutucuğunu seçer ve devam eden ekranda</a:t>
            </a:r>
            <a:r>
              <a:rPr lang="tr-T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E-Devlet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üzerinden sisteme girişi gerçekleştirir.</a:t>
            </a:r>
            <a:endParaRPr lang="tr-T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456266" y="5532291"/>
            <a:ext cx="1073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Sisteme girildikten sonra öncelikle «Yatırımcı Bilgileri Kılavuzu»</a:t>
            </a:r>
            <a:r>
              <a:rPr lang="tr-T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aracılığıyla firma bilgileri (firma künye bilgileri ve ortak bilgileri) güncellenir</a:t>
            </a:r>
            <a:r>
              <a:rPr lang="tr-TR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(Ek-1, Ek-2 ve Bağlı İştirakler bölümleri </a:t>
            </a:r>
            <a:r>
              <a:rPr lang="tr-TR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yalnızca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yabancı sermayeli firmalar tarafından doldurulur)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Sistem üzerinden aktivasyon onaylandıktan sonra, «Teşvik Belgesi Kılavuzu» aracılığıyla teşvik belge başvurusu gerçekleştirilir.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8" y="14064"/>
            <a:ext cx="975784" cy="970302"/>
          </a:xfrm>
          <a:prstGeom prst="rect">
            <a:avLst/>
          </a:prstGeom>
        </p:spPr>
      </p:pic>
      <p:sp>
        <p:nvSpPr>
          <p:cNvPr id="3" name="Köşeli Çift Ayraç 2"/>
          <p:cNvSpPr/>
          <p:nvPr/>
        </p:nvSpPr>
        <p:spPr>
          <a:xfrm>
            <a:off x="495296" y="1207252"/>
            <a:ext cx="537637" cy="587682"/>
          </a:xfrm>
          <a:prstGeom prst="chevron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4" name="Köşeli Çift Ayraç 13"/>
          <p:cNvSpPr/>
          <p:nvPr/>
        </p:nvSpPr>
        <p:spPr>
          <a:xfrm>
            <a:off x="495296" y="2545019"/>
            <a:ext cx="537637" cy="587682"/>
          </a:xfrm>
          <a:prstGeom prst="chevron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5" name="Köşeli Çift Ayraç 14"/>
          <p:cNvSpPr/>
          <p:nvPr/>
        </p:nvSpPr>
        <p:spPr>
          <a:xfrm>
            <a:off x="495296" y="4187037"/>
            <a:ext cx="537637" cy="587682"/>
          </a:xfrm>
          <a:prstGeom prst="chevron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6" name="Köşeli Çift Ayraç 15"/>
          <p:cNvSpPr/>
          <p:nvPr/>
        </p:nvSpPr>
        <p:spPr>
          <a:xfrm>
            <a:off x="495296" y="5700115"/>
            <a:ext cx="537637" cy="587682"/>
          </a:xfrm>
          <a:prstGeom prst="chevron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7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202269" y="199373"/>
            <a:ext cx="9668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algn="ctr">
              <a:defRPr sz="360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E-TUYS Sistemi Yetkilendirmesi Pratik Bilgiler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874417" y="1210100"/>
            <a:ext cx="11416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Başvurular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atbu şekilde, posta yoluyla veya elden yapılır.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874417" y="1900770"/>
            <a:ext cx="11416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 birden fazla kişiye yetki verebilir, bir kişi birden fazla firma için işlem yapmak üzere yetki alabilir.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874417" y="3414918"/>
            <a:ext cx="11416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Taahhüt başlangıç tarihine bilgilerin girildiği tarih yazılır. Taahhüt bitiş tarihi ise firmanın isteğine göre istenilen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tarih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belirlenebilir. Sınır bulunmamaktadır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Taahhüt bitiş tarihi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yetkinin sona ereceği tarihtir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874417" y="4143711"/>
            <a:ext cx="11416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Taahhütnamede yetkili kimlik bilgileri eski ya da yeni kimlik belgesi formatına göre iki bölümden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yalnızca biri</a:t>
            </a:r>
            <a:r>
              <a:rPr lang="tr-T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doldurulur.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874417" y="4963210"/>
            <a:ext cx="11416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Başvuru formlarında bulunan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imzalar firma imza yetkilisine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kimlik ve diğer bilgiler ise yetkilendirilecek kişiye</a:t>
            </a:r>
            <a:r>
              <a:rPr lang="tr-T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aittir. Yetkilendirilecek kişinin formlarda imzalayacağı herhangi bir yer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bulunmamaktadır.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838199" y="2572226"/>
            <a:ext cx="11416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firma yetkilisi/sahibi/genel müdürü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kendisi dâhil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şirket içi veya dışında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e-imza sahibi herhangi bir kişiyi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E-TUYS kapsamında firması adına işlem yapmaya yetkilendirebilir.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Resim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84" y="5314"/>
            <a:ext cx="975784" cy="970302"/>
          </a:xfrm>
          <a:prstGeom prst="rect">
            <a:avLst/>
          </a:prstGeom>
        </p:spPr>
      </p:pic>
      <p:sp>
        <p:nvSpPr>
          <p:cNvPr id="27" name="Köşeli Çift Ayraç 26"/>
          <p:cNvSpPr/>
          <p:nvPr/>
        </p:nvSpPr>
        <p:spPr>
          <a:xfrm>
            <a:off x="293687" y="1202706"/>
            <a:ext cx="434978" cy="479242"/>
          </a:xfrm>
          <a:prstGeom prst="chevron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33" name="Köşeli Çift Ayraç 32"/>
          <p:cNvSpPr/>
          <p:nvPr/>
        </p:nvSpPr>
        <p:spPr>
          <a:xfrm>
            <a:off x="293687" y="1887992"/>
            <a:ext cx="434978" cy="479242"/>
          </a:xfrm>
          <a:prstGeom prst="chevron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34" name="Köşeli Çift Ayraç 33"/>
          <p:cNvSpPr/>
          <p:nvPr/>
        </p:nvSpPr>
        <p:spPr>
          <a:xfrm>
            <a:off x="293687" y="2714914"/>
            <a:ext cx="434978" cy="479242"/>
          </a:xfrm>
          <a:prstGeom prst="chevron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35" name="Köşeli Çift Ayraç 34"/>
          <p:cNvSpPr/>
          <p:nvPr/>
        </p:nvSpPr>
        <p:spPr>
          <a:xfrm>
            <a:off x="293687" y="3498462"/>
            <a:ext cx="434978" cy="479242"/>
          </a:xfrm>
          <a:prstGeom prst="chevron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36" name="Köşeli Çift Ayraç 35"/>
          <p:cNvSpPr/>
          <p:nvPr/>
        </p:nvSpPr>
        <p:spPr>
          <a:xfrm>
            <a:off x="293687" y="4227255"/>
            <a:ext cx="434978" cy="479242"/>
          </a:xfrm>
          <a:prstGeom prst="chevron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37" name="Köşeli Çift Ayraç 36"/>
          <p:cNvSpPr/>
          <p:nvPr/>
        </p:nvSpPr>
        <p:spPr>
          <a:xfrm>
            <a:off x="293687" y="5046754"/>
            <a:ext cx="434978" cy="479242"/>
          </a:xfrm>
          <a:prstGeom prst="chevron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24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376</Words>
  <Application>Microsoft Office PowerPoint</Application>
  <PresentationFormat>Geniş ekran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</vt:vector>
  </TitlesOfParts>
  <Company>Ekonomi Bakanlığı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Emircan ÇELEBİ</dc:creator>
  <cp:lastModifiedBy>Doğan Ali ONURALP</cp:lastModifiedBy>
  <cp:revision>24</cp:revision>
  <dcterms:created xsi:type="dcterms:W3CDTF">2018-10-03T12:49:27Z</dcterms:created>
  <dcterms:modified xsi:type="dcterms:W3CDTF">2019-02-08T12:53:12Z</dcterms:modified>
</cp:coreProperties>
</file>